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45"/>
  </p:notesMasterIdLst>
  <p:sldIdLst>
    <p:sldId id="303" r:id="rId2"/>
    <p:sldId id="258" r:id="rId3"/>
    <p:sldId id="304" r:id="rId4"/>
    <p:sldId id="260" r:id="rId5"/>
    <p:sldId id="261" r:id="rId6"/>
    <p:sldId id="262" r:id="rId7"/>
    <p:sldId id="263" r:id="rId8"/>
    <p:sldId id="264" r:id="rId9"/>
    <p:sldId id="265" r:id="rId10"/>
    <p:sldId id="305" r:id="rId11"/>
    <p:sldId id="306" r:id="rId12"/>
    <p:sldId id="268" r:id="rId13"/>
    <p:sldId id="269" r:id="rId14"/>
    <p:sldId id="270" r:id="rId15"/>
    <p:sldId id="271" r:id="rId16"/>
    <p:sldId id="307" r:id="rId17"/>
    <p:sldId id="308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09" r:id="rId35"/>
    <p:sldId id="292" r:id="rId36"/>
    <p:sldId id="302" r:id="rId37"/>
    <p:sldId id="294" r:id="rId38"/>
    <p:sldId id="295" r:id="rId39"/>
    <p:sldId id="296" r:id="rId40"/>
    <p:sldId id="297" r:id="rId41"/>
    <p:sldId id="298" r:id="rId42"/>
    <p:sldId id="300" r:id="rId43"/>
    <p:sldId id="301" r:id="rId44"/>
  </p:sldIdLst>
  <p:sldSz cx="9144000" cy="6858000" type="screen4x3"/>
  <p:notesSz cx="6858000" cy="9144000"/>
  <p:embeddedFontLst>
    <p:embeddedFont>
      <p:font typeface="나눔손글씨 펜" charset="-127"/>
      <p:regular r:id="rId46"/>
    </p:embeddedFont>
    <p:embeddedFont>
      <p:font typeface="HY견고딕" pitchFamily="18" charset="-127"/>
      <p:regular r:id="rId47"/>
    </p:embeddedFont>
    <p:embeddedFont>
      <p:font typeface="맑은 고딕" pitchFamily="50" charset="-127"/>
      <p:regular r:id="rId48"/>
      <p:bold r:id="rId49"/>
    </p:embeddedFont>
    <p:embeddedFont>
      <p:font typeface="Tahoma" pitchFamily="34" charset="0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065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24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03155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77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0232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77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84745"/>
            <a:ext cx="86409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 userDrawn="1">
            <p:ph idx="10"/>
          </p:nvPr>
        </p:nvSpPr>
        <p:spPr>
          <a:xfrm>
            <a:off x="251520" y="1052736"/>
            <a:ext cx="8640960" cy="554461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76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2019-02-26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4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지역 특징 검출</a:t>
            </a:r>
            <a:endParaRPr lang="ko-KR" altLang="en-US" dirty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69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4528881" cy="312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6" y="4365104"/>
            <a:ext cx="441923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346296" y="5075892"/>
            <a:ext cx="2516273" cy="369332"/>
            <a:chOff x="5346296" y="5075892"/>
            <a:chExt cx="2516273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78344" y="5075892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3*3 </a:t>
              </a:r>
              <a:r>
                <a:rPr lang="ko-KR" altLang="en-US" dirty="0" smtClean="0"/>
                <a:t>마스크로 측정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>
              <a:stCxn id="9" idx="1"/>
            </p:cNvCxnSpPr>
            <p:nvPr/>
          </p:nvCxnSpPr>
          <p:spPr>
            <a:xfrm flipH="1">
              <a:off x="5346296" y="5260558"/>
              <a:ext cx="43204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6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68365"/>
            <a:ext cx="43719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55393"/>
            <a:ext cx="4953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12160" y="517618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9*9 </a:t>
            </a:r>
            <a:r>
              <a:rPr lang="ko-KR" altLang="en-US" dirty="0" smtClean="0"/>
              <a:t>마스크로 측정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5580112" y="5360853"/>
            <a:ext cx="43204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1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/>
              <a:t>S</a:t>
            </a:r>
            <a:r>
              <a:rPr lang="en-US" altLang="ko-KR" dirty="0" smtClean="0"/>
              <a:t>(.)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관찰해 보면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 smtClean="0"/>
              <a:t>와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코너에서는 모든 방향으로 변화가 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 smtClean="0"/>
              <a:t>와 같은 </a:t>
            </a:r>
            <a:r>
              <a:rPr lang="ko-KR" altLang="en-US" dirty="0" err="1" smtClean="0"/>
              <a:t>에지에서는</a:t>
            </a:r>
            <a:r>
              <a:rPr lang="ko-KR" altLang="en-US" dirty="0" smtClean="0"/>
              <a:t> 에지 방향으로 변화 적지만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수직 방향으로 변화 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와 </a:t>
            </a:r>
            <a:r>
              <a:rPr lang="ko-KR" altLang="en-US" dirty="0"/>
              <a:t>같은 </a:t>
            </a:r>
            <a:r>
              <a:rPr lang="ko-KR" altLang="en-US" dirty="0" smtClean="0"/>
              <a:t>곳은 모든 방향으로 </a:t>
            </a:r>
            <a:r>
              <a:rPr lang="ko-KR" altLang="en-US" dirty="0"/>
              <a:t>변화 </a:t>
            </a:r>
            <a:r>
              <a:rPr lang="ko-KR" altLang="en-US" dirty="0" smtClean="0"/>
              <a:t>적음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 smtClean="0"/>
              <a:t>에 높은 값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아주 낮은 값</a:t>
            </a:r>
            <a:r>
              <a:rPr lang="en-US" altLang="ko-KR" dirty="0" smtClean="0"/>
              <a:t>, b</a:t>
            </a:r>
            <a:r>
              <a:rPr lang="ko-KR" altLang="en-US" dirty="0" smtClean="0"/>
              <a:t>는 그 사이 값을 부여하는 함수를 만들면 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모라벡의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특징 가능성 </a:t>
            </a:r>
            <a:r>
              <a:rPr lang="ko-KR" altLang="en-US" dirty="0" smtClean="0"/>
              <a:t>값 </a:t>
            </a:r>
            <a:r>
              <a:rPr lang="en-US" altLang="ko-KR" i="1" dirty="0" smtClean="0"/>
              <a:t>C</a:t>
            </a:r>
          </a:p>
          <a:p>
            <a:pPr lvl="1"/>
            <a:endParaRPr lang="en-US" altLang="ko-KR" i="1" dirty="0"/>
          </a:p>
          <a:p>
            <a:pPr lvl="1"/>
            <a:endParaRPr lang="en-US" altLang="ko-KR" i="1" dirty="0" smtClean="0"/>
          </a:p>
          <a:p>
            <a:pPr lvl="1"/>
            <a:r>
              <a:rPr lang="ko-KR" altLang="en-US" dirty="0" smtClean="0"/>
              <a:t>한계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</a:t>
            </a:r>
            <a:r>
              <a:rPr lang="ko-KR" altLang="en-US" dirty="0" err="1" smtClean="0"/>
              <a:t>화소만큼</a:t>
            </a:r>
            <a:r>
              <a:rPr lang="ko-KR" altLang="en-US" dirty="0" smtClean="0"/>
              <a:t> 이동하여 네 방향만 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잡음에 대한 대처 방안 없음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49" y="4029578"/>
            <a:ext cx="6098679" cy="33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7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해리스의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[Harris88]</a:t>
            </a:r>
          </a:p>
          <a:p>
            <a:pPr lvl="1"/>
            <a:r>
              <a:rPr lang="ko-KR" altLang="en-US" dirty="0" smtClean="0"/>
              <a:t>가중치 </a:t>
            </a:r>
            <a:r>
              <a:rPr lang="ko-KR" altLang="en-US" dirty="0" err="1" smtClean="0"/>
              <a:t>제곱차의</a:t>
            </a:r>
            <a:r>
              <a:rPr lang="ko-KR" altLang="en-US" dirty="0" smtClean="0"/>
              <a:t> 합을 이용한 잡음 대처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테일러</a:t>
            </a:r>
            <a:r>
              <a:rPr lang="ko-KR" altLang="en-US" dirty="0" smtClean="0"/>
              <a:t> 확장                                                            을 대입하면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78" y="1988840"/>
            <a:ext cx="612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68" y="2819028"/>
            <a:ext cx="4267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78" y="3356992"/>
            <a:ext cx="62293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96" y="4077072"/>
            <a:ext cx="5184576" cy="249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3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계속 유도하면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0" y="1628799"/>
            <a:ext cx="4557534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0" y="4221088"/>
            <a:ext cx="609758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모멘트 행렬 </a:t>
            </a:r>
            <a:r>
              <a:rPr lang="en-US" altLang="ko-KR" dirty="0" smtClean="0"/>
              <a:t>A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i="1" dirty="0" err="1"/>
              <a:t>v</a:t>
            </a:r>
            <a:r>
              <a:rPr lang="en-US" altLang="ko-KR" dirty="0" err="1"/>
              <a:t>,</a:t>
            </a:r>
            <a:r>
              <a:rPr lang="en-US" altLang="ko-KR" i="1" dirty="0" err="1"/>
              <a:t>u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실수 가능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</a:t>
            </a:r>
            <a:r>
              <a:rPr lang="en-US" altLang="ko-KR" i="1" dirty="0" err="1"/>
              <a:t>v</a:t>
            </a:r>
            <a:r>
              <a:rPr lang="en-US" altLang="ko-KR" dirty="0" err="1"/>
              <a:t>,</a:t>
            </a:r>
            <a:r>
              <a:rPr lang="en-US" altLang="ko-KR" i="1" dirty="0" err="1"/>
              <a:t>u</a:t>
            </a:r>
            <a:r>
              <a:rPr lang="en-US" altLang="ko-KR" dirty="0" smtClean="0"/>
              <a:t>)</a:t>
            </a:r>
            <a:r>
              <a:rPr lang="ko-KR" altLang="en-US" dirty="0" smtClean="0"/>
              <a:t> 무관하게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계산할 수 있음</a:t>
            </a:r>
            <a:r>
              <a:rPr lang="en-US" altLang="ko-KR" dirty="0" smtClean="0"/>
              <a:t> (∵ </a:t>
            </a:r>
            <a:r>
              <a:rPr lang="en-US" altLang="ko-KR" i="1" dirty="0" smtClean="0"/>
              <a:t>S</a:t>
            </a:r>
            <a:r>
              <a:rPr lang="ko-KR" altLang="en-US" dirty="0" smtClean="0"/>
              <a:t>가 </a:t>
            </a:r>
            <a:r>
              <a:rPr lang="en-US" altLang="ko-KR" b="1" dirty="0" smtClean="0"/>
              <a:t>u</a:t>
            </a:r>
            <a:r>
              <a:rPr lang="ko-KR" altLang="en-US" dirty="0" smtClean="0"/>
              <a:t>와 </a:t>
            </a:r>
            <a:r>
              <a:rPr lang="en-US" altLang="ko-KR" b="1" dirty="0" smtClean="0"/>
              <a:t>A</a:t>
            </a:r>
            <a:r>
              <a:rPr lang="ko-KR" altLang="en-US" dirty="0" smtClean="0"/>
              <a:t>의 곱으로 인수 분해되어 있으므로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영상 구조</a:t>
            </a:r>
            <a:r>
              <a:rPr lang="ko-KR" altLang="en-US" dirty="0" smtClean="0"/>
              <a:t>를 나타냄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A</a:t>
            </a:r>
            <a:r>
              <a:rPr lang="ko-KR" altLang="en-US" dirty="0" smtClean="0"/>
              <a:t>를 잘 분석하면 특징 여부를 판정할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524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482374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5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7" y="995495"/>
            <a:ext cx="6637863" cy="237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7" y="3573016"/>
            <a:ext cx="3655880" cy="303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4048008" cy="257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53" y="995828"/>
            <a:ext cx="4152503" cy="257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" y="4074588"/>
            <a:ext cx="4003154" cy="257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2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모멘트 행렬의 </a:t>
            </a:r>
            <a:r>
              <a:rPr lang="ko-KR" altLang="en-US" dirty="0" err="1" smtClean="0"/>
              <a:t>고유값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/>
              <a:t>와 같이 두 개의 </a:t>
            </a:r>
            <a:r>
              <a:rPr lang="ko-KR" altLang="en-US" dirty="0" err="1"/>
              <a:t>고유값</a:t>
            </a:r>
            <a:r>
              <a:rPr lang="ko-KR" altLang="en-US" dirty="0"/>
              <a:t> 모두 </a:t>
            </a:r>
            <a:r>
              <a:rPr lang="en-US" altLang="ko-KR" dirty="0"/>
              <a:t>0</a:t>
            </a:r>
            <a:r>
              <a:rPr lang="ko-KR" altLang="en-US" dirty="0"/>
              <a:t>이거나 </a:t>
            </a:r>
            <a:r>
              <a:rPr lang="en-US" altLang="ko-KR" dirty="0"/>
              <a:t>0</a:t>
            </a:r>
            <a:r>
              <a:rPr lang="ko-KR" altLang="en-US" dirty="0"/>
              <a:t>에 가까우면 </a:t>
            </a:r>
            <a:r>
              <a:rPr lang="ko-KR" altLang="en-US" dirty="0" smtClean="0"/>
              <a:t>→ 변화가 </a:t>
            </a:r>
            <a:r>
              <a:rPr lang="ko-KR" altLang="en-US" dirty="0"/>
              <a:t>거의 없는 </a:t>
            </a:r>
            <a:r>
              <a:rPr lang="ko-KR" altLang="en-US" dirty="0" smtClean="0"/>
              <a:t>곳</a:t>
            </a:r>
            <a:endParaRPr lang="en-US" altLang="ko-KR" dirty="0"/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/>
              <a:t>와 같이 </a:t>
            </a:r>
            <a:r>
              <a:rPr lang="ko-KR" altLang="en-US" dirty="0" err="1"/>
              <a:t>고유값</a:t>
            </a:r>
            <a:r>
              <a:rPr lang="ko-KR" altLang="en-US" dirty="0"/>
              <a:t> 하나는 크고 다른 하나는 작으면 →</a:t>
            </a:r>
            <a:r>
              <a:rPr lang="ko-KR" altLang="en-US" dirty="0" smtClean="0"/>
              <a:t> </a:t>
            </a:r>
            <a:r>
              <a:rPr lang="ko-KR" altLang="en-US" dirty="0"/>
              <a:t>한 방향으로만 변화가 있는 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/>
              <a:t>와 같이 </a:t>
            </a:r>
            <a:r>
              <a:rPr lang="ko-KR" altLang="en-US" dirty="0" err="1"/>
              <a:t>고유값</a:t>
            </a:r>
            <a:r>
              <a:rPr lang="ko-KR" altLang="en-US" dirty="0"/>
              <a:t> 두 개가 모두 크면 →</a:t>
            </a:r>
            <a:r>
              <a:rPr lang="ko-KR" altLang="en-US" dirty="0" smtClean="0"/>
              <a:t> </a:t>
            </a:r>
            <a:r>
              <a:rPr lang="ko-KR" altLang="en-US" dirty="0"/>
              <a:t>여러 방향으로 변화가 있는 </a:t>
            </a:r>
            <a:r>
              <a:rPr lang="ko-KR" altLang="en-US" dirty="0" smtClean="0"/>
              <a:t>지점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특징점으로 적합</a:t>
            </a:r>
            <a:r>
              <a:rPr lang="en-US" altLang="ko-KR" dirty="0" smtClean="0"/>
              <a:t>!</a:t>
            </a:r>
          </a:p>
          <a:p>
            <a:pPr marL="266700" lvl="1" indent="0">
              <a:buNone/>
            </a:pPr>
            <a:r>
              <a:rPr lang="en-US" altLang="ko-KR" dirty="0" smtClean="0"/>
              <a:t>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7540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5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가능성 값 측정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고유값</a:t>
            </a:r>
            <a:r>
              <a:rPr lang="ko-KR" altLang="en-US" dirty="0" smtClean="0"/>
              <a:t> 계산을 피해 속도 향상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77" y="1683469"/>
            <a:ext cx="5372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809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52" y="3525118"/>
            <a:ext cx="63722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0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대응점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장면을 다른 시점에서 찍은 두 영상에서 대응하는 점의 쌍을 찾는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파노라마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 인식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스테레오 등 컴퓨터 비전의 중요한 문제 해결의 단초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세 단계로 해결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3"/>
            <a:ext cx="4752527" cy="2251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342160"/>
            <a:ext cx="2962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4293096"/>
            <a:ext cx="8208912" cy="2088232"/>
          </a:xfrm>
        </p:spPr>
        <p:txBody>
          <a:bodyPr/>
          <a:lstStyle/>
          <a:p>
            <a:r>
              <a:rPr lang="ko-KR" altLang="en-US" dirty="0" smtClean="0"/>
              <a:t>위치 찾기 문제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</a:t>
            </a:r>
            <a:r>
              <a:rPr lang="ko-KR" altLang="en-US" i="1" dirty="0" smtClean="0"/>
              <a:t> </a:t>
            </a:r>
            <a:r>
              <a:rPr lang="en-US" altLang="ko-KR" i="1" dirty="0" smtClean="0"/>
              <a:t>C</a:t>
            </a:r>
            <a:r>
              <a:rPr lang="ko-KR" altLang="en-US" dirty="0" smtClean="0"/>
              <a:t> 값을 가</a:t>
            </a:r>
            <a:r>
              <a:rPr lang="ko-KR" altLang="en-US" dirty="0"/>
              <a:t>진</a:t>
            </a:r>
            <a:r>
              <a:rPr lang="ko-KR" altLang="en-US" dirty="0" smtClean="0"/>
              <a:t> 큰 점들이 밀집되어 나타나므로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대표점</a:t>
            </a:r>
            <a:r>
              <a:rPr lang="ko-KR" altLang="en-US" dirty="0" smtClean="0"/>
              <a:t> 선택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코너라는 용어가 적절한가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코너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특징점</a:t>
            </a:r>
            <a:r>
              <a:rPr lang="ko-KR" altLang="en-US" dirty="0" smtClean="0">
                <a:sym typeface="Wingdings" panose="05000000000000000000" pitchFamily="2" charset="2"/>
              </a:rPr>
              <a:t> 또는 </a:t>
            </a:r>
            <a:r>
              <a:rPr lang="ko-KR" altLang="en-US" dirty="0" err="1" smtClean="0">
                <a:sym typeface="Wingdings" panose="05000000000000000000" pitchFamily="2" charset="2"/>
              </a:rPr>
              <a:t>관심점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3126584" cy="317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211960" y="2453497"/>
            <a:ext cx="2457343" cy="369332"/>
            <a:chOff x="4314208" y="2453497"/>
            <a:chExt cx="2457343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530232" y="2453497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smtClean="0"/>
                <a:t>C</a:t>
              </a:r>
              <a:r>
                <a:rPr lang="en-US" altLang="ko-KR" dirty="0" smtClean="0"/>
                <a:t>&gt;0.02</a:t>
              </a:r>
              <a:r>
                <a:rPr lang="ko-KR" altLang="en-US" dirty="0" smtClean="0"/>
                <a:t>인 점을 검출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>
              <a:stCxn id="4" idx="1"/>
            </p:cNvCxnSpPr>
            <p:nvPr/>
          </p:nvCxnSpPr>
          <p:spPr>
            <a:xfrm flipH="1">
              <a:off x="4314208" y="2638163"/>
              <a:ext cx="21602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4.2.3 2</a:t>
            </a:r>
            <a:r>
              <a:rPr lang="ko-KR" altLang="en-US" dirty="0" smtClean="0"/>
              <a:t>차 미분을 사용한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헤시안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가우시안을</a:t>
            </a:r>
            <a:r>
              <a:rPr lang="ko-KR" altLang="en-US" dirty="0" smtClean="0"/>
              <a:t> 포함한 </a:t>
            </a:r>
            <a:r>
              <a:rPr lang="ko-KR" altLang="en-US" dirty="0" err="1" smtClean="0"/>
              <a:t>헤시안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미분에서 특징 가능성 값 측정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57" y="1161716"/>
            <a:ext cx="124564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6308179" cy="105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752525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4.2.4 </a:t>
            </a:r>
            <a:r>
              <a:rPr lang="ko-KR" altLang="en-US" dirty="0" err="1" smtClean="0"/>
              <a:t>슈산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3717032"/>
            <a:ext cx="8208912" cy="28803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중심점과 인근 지역의 밝기 값이 얼마나 유사한지에 따라 특징 가능성 결정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11425"/>
            <a:ext cx="2416537" cy="25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687912"/>
            <a:ext cx="4948188" cy="9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680699"/>
            <a:ext cx="5772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20" y="1543474"/>
            <a:ext cx="3402101" cy="210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6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 공부한 여러 가지 특징 가능성 측정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모라벡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해리스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헤시안의</a:t>
            </a:r>
            <a:r>
              <a:rPr lang="ko-KR" altLang="en-US" dirty="0" smtClean="0">
                <a:sym typeface="Wingdings" panose="05000000000000000000" pitchFamily="2" charset="2"/>
              </a:rPr>
              <a:t> 행렬식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LOG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슈산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65" y="5661248"/>
            <a:ext cx="6174443" cy="69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35" y="4797152"/>
            <a:ext cx="6242273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50" y="3861048"/>
            <a:ext cx="5853658" cy="31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92" y="2780928"/>
            <a:ext cx="6728516" cy="3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68" y="1763849"/>
            <a:ext cx="6418340" cy="28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6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해리스</a:t>
            </a:r>
            <a:r>
              <a:rPr lang="ko-KR" altLang="en-US" dirty="0" smtClean="0">
                <a:sym typeface="Wingdings" panose="05000000000000000000" pitchFamily="2" charset="2"/>
              </a:rPr>
              <a:t> 적용 예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큰 값이 밀집되어 나타남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대표점</a:t>
            </a:r>
            <a:r>
              <a:rPr lang="ko-KR" altLang="en-US" dirty="0" smtClean="0">
                <a:sym typeface="Wingdings" panose="05000000000000000000" pitchFamily="2" charset="2"/>
              </a:rPr>
              <a:t> 선택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4896544" cy="363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26" y="3933056"/>
            <a:ext cx="199350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5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비최대</a:t>
            </a:r>
            <a:r>
              <a:rPr lang="ko-KR" altLang="en-US" dirty="0" smtClean="0">
                <a:sym typeface="Wingdings" panose="05000000000000000000" pitchFamily="2" charset="2"/>
              </a:rPr>
              <a:t> 억제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이웃 화소보다 크지 않으면 억제됨 ⇒ 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지역 최대만 특징점으로 검출됨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28421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8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이동과 회전에 불변인가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이동이나 회전 변환이 발생하여도 같은 지점에서 관심점이 검출되나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611560" y="1772816"/>
            <a:ext cx="5555885" cy="2816069"/>
            <a:chOff x="611560" y="1772816"/>
            <a:chExt cx="5555885" cy="281606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9" y="2276872"/>
              <a:ext cx="5544616" cy="231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11560" y="1772816"/>
              <a:ext cx="3913540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 ⇒ yes! </a:t>
              </a:r>
              <a:r>
                <a:rPr lang="ko-KR" altLang="en-US" sz="1600" dirty="0">
                  <a:sym typeface="Wingdings" panose="05000000000000000000" pitchFamily="2" charset="2"/>
                </a:rPr>
                <a:t>검출된다</a:t>
              </a:r>
              <a:r>
                <a:rPr lang="en-US" altLang="ko-KR" sz="1600" dirty="0">
                  <a:sym typeface="Wingdings" panose="05000000000000000000" pitchFamily="2" charset="2"/>
                </a:rPr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5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스케일에 불변인가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스케일이 변해도 같은 지점에서 </a:t>
            </a:r>
            <a:r>
              <a:rPr lang="ko-KR" altLang="en-US" dirty="0" err="1" smtClean="0">
                <a:sym typeface="Wingdings" panose="05000000000000000000" pitchFamily="2" charset="2"/>
              </a:rPr>
              <a:t>관심점이</a:t>
            </a:r>
            <a:r>
              <a:rPr lang="ko-KR" altLang="en-US" dirty="0" smtClean="0">
                <a:sym typeface="Wingdings" panose="05000000000000000000" pitchFamily="2" charset="2"/>
              </a:rPr>
              <a:t> 검출되나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700808"/>
            <a:ext cx="7560840" cy="3649621"/>
            <a:chOff x="323528" y="1700808"/>
            <a:chExt cx="7560840" cy="364962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652238"/>
              <a:ext cx="2880320" cy="269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23528" y="1700808"/>
              <a:ext cx="7560840" cy="79208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lvl="1" indent="-180975" eaLnBrk="0" fontAlgn="base" hangingPunct="0">
                <a:spcBef>
                  <a:spcPct val="20000"/>
                </a:spcBef>
                <a:buClr>
                  <a:schemeClr val="bg1">
                    <a:lumMod val="50000"/>
                  </a:schemeClr>
                </a:buClr>
              </a:pPr>
              <a:r>
                <a:rPr lang="ko-KR" altLang="en-US" sz="1600" dirty="0" smtClean="0">
                  <a:sym typeface="Wingdings" panose="05000000000000000000" pitchFamily="2" charset="2"/>
                </a:rPr>
                <a:t>⇒ 연산자 </a:t>
              </a:r>
              <a:r>
                <a:rPr lang="ko-KR" altLang="en-US" sz="1600" dirty="0">
                  <a:sym typeface="Wingdings" panose="05000000000000000000" pitchFamily="2" charset="2"/>
                </a:rPr>
                <a:t>크기가 고정되어 있어 그렇지 </a:t>
              </a:r>
              <a:r>
                <a:rPr lang="ko-KR" altLang="en-US" sz="1600" dirty="0" smtClean="0">
                  <a:sym typeface="Wingdings" panose="05000000000000000000" pitchFamily="2" charset="2"/>
                </a:rPr>
                <a:t>않다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.</a:t>
              </a:r>
            </a:p>
            <a:p>
              <a:pPr lvl="1" indent="-180975" eaLnBrk="0" fontAlgn="base" hangingPunct="0">
                <a:spcBef>
                  <a:spcPct val="20000"/>
                </a:spcBef>
                <a:buClr>
                  <a:schemeClr val="bg1">
                    <a:lumMod val="50000"/>
                  </a:schemeClr>
                </a:buClr>
              </a:pPr>
              <a:r>
                <a:rPr lang="en-US" altLang="ko-KR" sz="1600" dirty="0">
                  <a:sym typeface="Wingdings" panose="05000000000000000000" pitchFamily="2" charset="2"/>
                </a:rPr>
                <a:t> 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   </a:t>
              </a:r>
              <a:r>
                <a:rPr lang="ko-KR" altLang="en-US" sz="1600" dirty="0" smtClean="0">
                  <a:sym typeface="Wingdings" panose="05000000000000000000" pitchFamily="2" charset="2"/>
                </a:rPr>
                <a:t>스케일 </a:t>
              </a:r>
              <a:r>
                <a:rPr lang="ko-KR" altLang="en-US" sz="1600" dirty="0">
                  <a:sym typeface="Wingdings" panose="05000000000000000000" pitchFamily="2" charset="2"/>
                </a:rPr>
                <a:t>변화에 대처하려면 연산자 크기를 조절하는 기능이 필수적임</a:t>
              </a:r>
              <a:endParaRPr lang="en-US" altLang="ko-KR" sz="16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7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스케일에 불변한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거리에 따른 스케일 변화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멀면 작고 윤곽만 어렴풋이 보이다가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가까워지면 커지면서 세세한 부분 보임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사람은 강인하게 대처하는데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컴퓨터 비전도 대처 가능한가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" y="2348881"/>
            <a:ext cx="373325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64904"/>
            <a:ext cx="3744416" cy="276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다중 스케일 접근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스케일 축이 추가된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공간에서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극점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지역 최대 또는 </a:t>
            </a:r>
            <a:r>
              <a:rPr lang="ko-KR" altLang="en-US" dirty="0" err="1" smtClean="0">
                <a:sym typeface="Wingdings" panose="05000000000000000000" pitchFamily="2" charset="2"/>
              </a:rPr>
              <a:t>최소점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2" y="1916832"/>
            <a:ext cx="7678424" cy="177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55576" y="1628800"/>
            <a:ext cx="7776864" cy="4680520"/>
          </a:xfrm>
        </p:spPr>
        <p:txBody>
          <a:bodyPr/>
          <a:lstStyle/>
          <a:p>
            <a:r>
              <a:rPr lang="ko-KR" altLang="en-US" dirty="0" smtClean="0"/>
              <a:t>지역 특징 검출의 기초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이동과 회전에 불변한 특징점 검출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위치 찾기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스케일에 불변한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검출</a:t>
            </a:r>
            <a:endParaRPr lang="ko-KR" altLang="en-US" dirty="0"/>
          </a:p>
        </p:txBody>
      </p:sp>
      <p:sp>
        <p:nvSpPr>
          <p:cNvPr id="3" name="텍스트 개체 틀 1"/>
          <p:cNvSpPr txBox="1">
            <a:spLocks/>
          </p:cNvSpPr>
          <p:nvPr/>
        </p:nvSpPr>
        <p:spPr bwMode="auto">
          <a:xfrm>
            <a:off x="755576" y="1628800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지역 특징이 다른 대안을 누르고 가장 적합한 방법으로 대두된 역사와 지역 특징이 갖춰야 할 성질을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1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이동과 회전에 불변인 지역 특징을 구하는 방법에 대해 기술한다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2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특징일 가능성이 높은 점들 중에서 어떤 것을 </a:t>
            </a:r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특징점으로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취할지에 관해 알아본다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스케일 공간 이론을 설명하고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이 이론에 따라 개발된 스케일 불변한 지역 특징을 구하는 방법을 기술한다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85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다중 스케일 영상을 구현하는 두 가지 방식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가우시안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스무딩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스케일에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해당하는 </a:t>
            </a:r>
            <a:r>
              <a:rPr lang="el-GR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σ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가 연속 공간에 정의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피라미드</a:t>
            </a:r>
            <a:r>
              <a:rPr lang="en-US" altLang="ko-KR" dirty="0" smtClean="0">
                <a:sym typeface="Wingdings" panose="05000000000000000000" pitchFamily="2" charset="2"/>
              </a:rPr>
              <a:t>: ½</a:t>
            </a:r>
            <a:r>
              <a:rPr lang="ko-KR" altLang="en-US" dirty="0" smtClean="0">
                <a:sym typeface="Wingdings" panose="05000000000000000000" pitchFamily="2" charset="2"/>
              </a:rPr>
              <a:t>씩 줄어들므로 이산적인 단점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256603"/>
            <a:ext cx="7744917" cy="362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3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가우시안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스무딩에</a:t>
            </a:r>
            <a:r>
              <a:rPr lang="ko-KR" altLang="en-US" dirty="0" smtClean="0">
                <a:sym typeface="Wingdings" panose="05000000000000000000" pitchFamily="2" charset="2"/>
              </a:rPr>
              <a:t> 의한 스케일 공간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스케일 축을 추가한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공간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31752"/>
            <a:ext cx="744423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4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축에서 지역 극점 탐색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축을 따라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라플라시안</a:t>
            </a:r>
            <a:r>
              <a:rPr lang="ko-KR" altLang="en-US" dirty="0" smtClean="0">
                <a:sym typeface="Wingdings" panose="05000000000000000000" pitchFamily="2" charset="2"/>
              </a:rPr>
              <a:t> 측정해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극점 발생함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실험에 따르면 </a:t>
            </a:r>
            <a:r>
              <a:rPr lang="en-US" altLang="ko-KR" i="1" dirty="0">
                <a:sym typeface="Wingdings" panose="05000000000000000000" pitchFamily="2" charset="2"/>
              </a:rPr>
              <a:t>t </a:t>
            </a:r>
            <a:r>
              <a:rPr lang="ko-KR" altLang="en-US" dirty="0">
                <a:sym typeface="Wingdings" panose="05000000000000000000" pitchFamily="2" charset="2"/>
              </a:rPr>
              <a:t>축에서 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라플라시안이</a:t>
            </a:r>
            <a:r>
              <a:rPr lang="ko-KR" altLang="en-US" dirty="0" smtClean="0">
                <a:sym typeface="Wingdings" panose="05000000000000000000" pitchFamily="2" charset="2"/>
              </a:rPr>
              <a:t> 가장 안정적으로 극점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극점의 </a:t>
            </a:r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ko-KR" altLang="en-US" dirty="0">
                <a:sym typeface="Wingdings" panose="05000000000000000000" pitchFamily="2" charset="2"/>
              </a:rPr>
              <a:t> 값은 물체의 스케일에 해당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21966"/>
            <a:ext cx="5328592" cy="4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8861"/>
            <a:ext cx="4464496" cy="15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85116"/>
            <a:ext cx="3168352" cy="29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6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라플라스</a:t>
            </a:r>
            <a:r>
              <a:rPr lang="ko-KR" altLang="en-US" dirty="0" smtClean="0"/>
              <a:t> 특징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공간에서 어떻게 극점을 찾을 것인가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그림 </a:t>
            </a:r>
            <a:r>
              <a:rPr lang="en-US" altLang="ko-KR" dirty="0" smtClean="0">
                <a:sym typeface="Wingdings" panose="05000000000000000000" pitchFamily="2" charset="2"/>
              </a:rPr>
              <a:t>4.15</a:t>
            </a:r>
            <a:r>
              <a:rPr lang="ko-KR" altLang="en-US" dirty="0" smtClean="0">
                <a:sym typeface="Wingdings" panose="05000000000000000000" pitchFamily="2" charset="2"/>
              </a:rPr>
              <a:t>의 실험은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알고 있는 상황이었음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해리스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라플라스의</a:t>
            </a:r>
            <a:r>
              <a:rPr lang="ko-KR" altLang="en-US" dirty="0" smtClean="0">
                <a:sym typeface="Wingdings" panose="05000000000000000000" pitchFamily="2" charset="2"/>
              </a:rPr>
              <a:t> 전략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영상 공간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>
                <a:sym typeface="Wingdings" panose="05000000000000000000" pitchFamily="2" charset="2"/>
              </a:rPr>
              <a:t>y</a:t>
            </a:r>
            <a:r>
              <a:rPr lang="en-US" altLang="ko-KR" dirty="0" err="1">
                <a:sym typeface="Wingdings" panose="05000000000000000000" pitchFamily="2" charset="2"/>
              </a:rPr>
              <a:t>,</a:t>
            </a:r>
            <a:r>
              <a:rPr lang="en-US" altLang="ko-KR" i="1" dirty="0" err="1">
                <a:sym typeface="Wingdings" panose="05000000000000000000" pitchFamily="2" charset="2"/>
              </a:rPr>
              <a:t>x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스케일 축 </a:t>
            </a:r>
            <a:r>
              <a:rPr lang="en-US" altLang="ko-KR" i="1" dirty="0" smtClean="0">
                <a:sym typeface="Wingdings" panose="05000000000000000000" pitchFamily="2" charset="2"/>
              </a:rPr>
              <a:t>t </a:t>
            </a:r>
            <a:r>
              <a:rPr lang="ko-KR" altLang="en-US" dirty="0" smtClean="0">
                <a:sym typeface="Wingdings" panose="05000000000000000000" pitchFamily="2" charset="2"/>
              </a:rPr>
              <a:t>각각에서 잘 작동하는 식을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영상 공간에서는 </a:t>
            </a:r>
            <a:r>
              <a:rPr lang="ko-KR" altLang="en-US" dirty="0" err="1" smtClean="0">
                <a:sym typeface="Wingdings" panose="05000000000000000000" pitchFamily="2" charset="2"/>
              </a:rPr>
              <a:t>해리스의</a:t>
            </a:r>
            <a:r>
              <a:rPr lang="ko-KR" altLang="en-US" dirty="0" smtClean="0">
                <a:sym typeface="Wingdings" panose="05000000000000000000" pitchFamily="2" charset="2"/>
              </a:rPr>
              <a:t> 식 </a:t>
            </a:r>
            <a:r>
              <a:rPr lang="en-US" altLang="ko-KR" dirty="0" smtClean="0">
                <a:sym typeface="Wingdings" panose="05000000000000000000" pitchFamily="2" charset="2"/>
              </a:rPr>
              <a:t>(4.9)</a:t>
            </a:r>
            <a:r>
              <a:rPr lang="ko-KR" altLang="en-US" dirty="0" smtClean="0">
                <a:sym typeface="Wingdings" panose="05000000000000000000" pitchFamily="2" charset="2"/>
              </a:rPr>
              <a:t>를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스케일 축에서는 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식 </a:t>
            </a:r>
            <a:r>
              <a:rPr lang="en-US" altLang="ko-KR" dirty="0" smtClean="0">
                <a:sym typeface="Wingdings" panose="05000000000000000000" pitchFamily="2" charset="2"/>
              </a:rPr>
              <a:t>(4.17)) </a:t>
            </a:r>
            <a:r>
              <a:rPr lang="ko-KR" altLang="en-US" dirty="0" smtClean="0">
                <a:sym typeface="Wingdings" panose="05000000000000000000" pitchFamily="2" charset="2"/>
              </a:rPr>
              <a:t>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해리스의</a:t>
            </a:r>
            <a:r>
              <a:rPr lang="ko-KR" altLang="en-US" dirty="0" smtClean="0">
                <a:sym typeface="Wingdings" panose="05000000000000000000" pitchFamily="2" charset="2"/>
              </a:rPr>
              <a:t> 식을 다중 스케일로 확장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5" y="4435279"/>
            <a:ext cx="6810133" cy="6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43" y="5443392"/>
            <a:ext cx="6882141" cy="36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6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라플라스</a:t>
            </a:r>
            <a:r>
              <a:rPr lang="ko-KR" altLang="en-US" dirty="0" smtClean="0"/>
              <a:t> 특징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6342122" cy="574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8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SIFT</a:t>
            </a:r>
            <a:r>
              <a:rPr lang="ko-KR" altLang="en-US" dirty="0" smtClean="0">
                <a:sym typeface="Wingdings" panose="05000000000000000000" pitchFamily="2" charset="2"/>
              </a:rPr>
              <a:t>의 등장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1999</a:t>
            </a:r>
            <a:r>
              <a:rPr lang="ko-KR" altLang="en-US" dirty="0" smtClean="0">
                <a:sym typeface="Wingdings" panose="05000000000000000000" pitchFamily="2" charset="2"/>
              </a:rPr>
              <a:t>년</a:t>
            </a:r>
            <a:r>
              <a:rPr lang="en-US" altLang="ko-KR" dirty="0" smtClean="0">
                <a:sym typeface="Wingdings" panose="05000000000000000000" pitchFamily="2" charset="2"/>
              </a:rPr>
              <a:t> David Lowe </a:t>
            </a:r>
            <a:r>
              <a:rPr lang="ko-KR" altLang="en-US" dirty="0" smtClean="0">
                <a:sym typeface="Wingdings" panose="05000000000000000000" pitchFamily="2" charset="2"/>
              </a:rPr>
              <a:t>교수의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논문 </a:t>
            </a:r>
            <a:r>
              <a:rPr lang="en-US" altLang="ko-KR" dirty="0" smtClean="0">
                <a:sym typeface="Wingdings" panose="05000000000000000000" pitchFamily="2" charset="2"/>
              </a:rPr>
              <a:t>[Lowe99]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2004</a:t>
            </a:r>
            <a:r>
              <a:rPr lang="ko-KR" altLang="en-US" dirty="0" smtClean="0">
                <a:sym typeface="Wingdings" panose="05000000000000000000" pitchFamily="2" charset="2"/>
              </a:rPr>
              <a:t>년 </a:t>
            </a:r>
            <a:r>
              <a:rPr lang="en-US" altLang="ko-KR" dirty="0" smtClean="0">
                <a:sym typeface="Wingdings" panose="05000000000000000000" pitchFamily="2" charset="2"/>
              </a:rPr>
              <a:t>IJCV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확장된 논문 발표 </a:t>
            </a:r>
            <a:r>
              <a:rPr lang="en-US" altLang="ko-KR" dirty="0" smtClean="0">
                <a:sym typeface="Wingdings" panose="05000000000000000000" pitchFamily="2" charset="2"/>
              </a:rPr>
              <a:t>[Lowe2004]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성능이 뛰어나 현재 가장 널리 사용되며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다양한 변형이 개발되어 있음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447675" lvl="2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807697" y="2780928"/>
            <a:ext cx="7483554" cy="1126250"/>
            <a:chOff x="807697" y="2780928"/>
            <a:chExt cx="7483554" cy="11262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01" y="2780928"/>
              <a:ext cx="5210175" cy="109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530833" y="3143949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Google scholar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6242801" y="3328615"/>
              <a:ext cx="28803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07697" y="3581642"/>
              <a:ext cx="936104" cy="325536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10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4.4.3 SIFT</a:t>
            </a:r>
            <a:r>
              <a:rPr lang="ko-KR" altLang="en-US" smtClean="0"/>
              <a:t> 검출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680520" cy="5688632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SIFT</a:t>
            </a:r>
            <a:r>
              <a:rPr lang="ko-KR" altLang="en-US" dirty="0" smtClean="0">
                <a:sym typeface="Wingdings" panose="05000000000000000000" pitchFamily="2" charset="2"/>
              </a:rPr>
              <a:t>의 스케일 공간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피라미드</a:t>
            </a:r>
            <a:r>
              <a:rPr lang="en-US" altLang="ko-KR" dirty="0" smtClean="0">
                <a:solidFill>
                  <a:srgbClr val="0000FF"/>
                </a:solidFill>
                <a:sym typeface="Wingdings" panose="05000000000000000000" pitchFamily="2" charset="2"/>
              </a:rPr>
              <a:t>+</a:t>
            </a:r>
            <a:r>
              <a:rPr lang="ko-KR" altLang="en-US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가우시안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구조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층은 여섯 영상의 묶음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옥타브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옥타브의 영상은 </a:t>
            </a:r>
            <a:r>
              <a:rPr lang="el-GR" altLang="ko-KR" i="1" dirty="0">
                <a:latin typeface="맑은 고딕"/>
                <a:ea typeface="맑은 고딕"/>
                <a:sym typeface="Wingdings" panose="05000000000000000000" pitchFamily="2" charset="2"/>
              </a:rPr>
              <a:t>σ</a:t>
            </a:r>
            <a:r>
              <a:rPr lang="en-US" altLang="ko-KR" i="1" dirty="0" err="1">
                <a:latin typeface="맑은 고딕"/>
                <a:ea typeface="맑은 고딕"/>
                <a:sym typeface="Wingdings" panose="05000000000000000000" pitchFamily="2" charset="2"/>
              </a:rPr>
              <a:t>i</a:t>
            </a:r>
            <a:r>
              <a:rPr lang="ko-KR" altLang="en-US" dirty="0" err="1" smtClean="0">
                <a:sym typeface="Wingdings" panose="05000000000000000000" pitchFamily="2" charset="2"/>
              </a:rPr>
              <a:t>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스무딩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en-US" altLang="ko-KR" i="1" baseline="-25000" dirty="0">
                <a:sym typeface="Wingdings" panose="05000000000000000000" pitchFamily="2" charset="2"/>
              </a:rPr>
              <a:t>i</a:t>
            </a:r>
            <a:r>
              <a:rPr lang="en-US" altLang="ko-KR" baseline="-25000" dirty="0">
                <a:sym typeface="Wingdings" panose="05000000000000000000" pitchFamily="2" charset="2"/>
              </a:rPr>
              <a:t>+1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i="1" dirty="0">
                <a:sym typeface="Wingdings" panose="05000000000000000000" pitchFamily="2" charset="2"/>
              </a:rPr>
              <a:t>k</a:t>
            </a:r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en-US" altLang="ko-KR" i="1" baseline="-25000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en-US" altLang="ko-KR" baseline="-25000" dirty="0">
                <a:sym typeface="Wingdings" panose="05000000000000000000" pitchFamily="2" charset="2"/>
              </a:rPr>
              <a:t>0</a:t>
            </a:r>
            <a:r>
              <a:rPr lang="en-US" altLang="ko-KR" dirty="0">
                <a:sym typeface="Wingdings" panose="05000000000000000000" pitchFamily="2" charset="2"/>
              </a:rPr>
              <a:t>=1.6, </a:t>
            </a:r>
            <a:r>
              <a:rPr lang="en-US" altLang="ko-KR" i="1" dirty="0">
                <a:sym typeface="Wingdings" panose="05000000000000000000" pitchFamily="2" charset="2"/>
              </a:rPr>
              <a:t>k</a:t>
            </a:r>
            <a:r>
              <a:rPr lang="en-US" altLang="ko-KR" dirty="0">
                <a:sym typeface="Wingdings" panose="05000000000000000000" pitchFamily="2" charset="2"/>
              </a:rPr>
              <a:t>=2</a:t>
            </a:r>
            <a:r>
              <a:rPr lang="en-US" altLang="ko-KR" baseline="30000" dirty="0">
                <a:sym typeface="Wingdings" panose="05000000000000000000" pitchFamily="2" charset="2"/>
              </a:rPr>
              <a:t>1/3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22333"/>
            <a:ext cx="4176464" cy="581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2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맵</a:t>
            </a:r>
            <a:r>
              <a:rPr lang="ko-KR" altLang="en-US" dirty="0" smtClean="0">
                <a:sym typeface="Wingdings" panose="05000000000000000000" pitchFamily="2" charset="2"/>
              </a:rPr>
              <a:t> 구축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dirty="0" smtClean="0">
                <a:sym typeface="Wingdings" panose="05000000000000000000" pitchFamily="2" charset="2"/>
              </a:rPr>
              <a:t>Mikolajczik2002a]</a:t>
            </a:r>
            <a:r>
              <a:rPr lang="ko-KR" altLang="en-US" dirty="0" smtClean="0">
                <a:sym typeface="Wingdings" panose="05000000000000000000" pitchFamily="2" charset="2"/>
              </a:rPr>
              <a:t>의 실험 결과에 따르면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라플라시안이</a:t>
            </a:r>
            <a:r>
              <a:rPr lang="ko-KR" altLang="en-US" dirty="0" smtClean="0">
                <a:sym typeface="Wingdings" panose="05000000000000000000" pitchFamily="2" charset="2"/>
              </a:rPr>
              <a:t> 가장 안정적으로 극점 형성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라플라시안과</a:t>
            </a:r>
            <a:r>
              <a:rPr lang="ko-KR" altLang="en-US" dirty="0" smtClean="0">
                <a:sym typeface="Wingdings" panose="05000000000000000000" pitchFamily="2" charset="2"/>
              </a:rPr>
              <a:t> 유사한 </a:t>
            </a:r>
            <a:r>
              <a:rPr lang="en-US" altLang="ko-KR" dirty="0" smtClean="0">
                <a:sym typeface="Wingdings" panose="05000000000000000000" pitchFamily="2" charset="2"/>
              </a:rPr>
              <a:t>DOG</a:t>
            </a:r>
            <a:r>
              <a:rPr lang="ko-KR" altLang="en-US" dirty="0" smtClean="0">
                <a:sym typeface="Wingdings" panose="05000000000000000000" pitchFamily="2" charset="2"/>
              </a:rPr>
              <a:t> 계산으로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DOG</a:t>
            </a:r>
            <a:r>
              <a:rPr lang="ko-KR" altLang="en-US" dirty="0" smtClean="0">
                <a:sym typeface="Wingdings" panose="05000000000000000000" pitchFamily="2" charset="2"/>
              </a:rPr>
              <a:t>는 단지 차영상을 계산하므로 매우 빠름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13" y="3754114"/>
            <a:ext cx="378442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618661" y="4942246"/>
            <a:ext cx="36004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78701" y="476330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DOG</a:t>
            </a:r>
            <a:endParaRPr lang="ko-KR" altLang="en-US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618661" y="5311578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78701" y="5132636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정규 </a:t>
            </a:r>
            <a:r>
              <a:rPr lang="ko-KR" altLang="en-US" sz="1600" dirty="0" err="1" smtClean="0"/>
              <a:t>라플라시안</a:t>
            </a:r>
            <a:endParaRPr lang="ko-KR" altLang="en-U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6103789" cy="53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9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특징점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sym typeface="Wingdings" panose="05000000000000000000" pitchFamily="2" charset="2"/>
              </a:rPr>
              <a:t>키포인트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옥타브에는 다섯 장의 </a:t>
            </a:r>
            <a:r>
              <a:rPr lang="en-US" altLang="ko-KR" dirty="0" smtClean="0">
                <a:sym typeface="Wingdings" panose="05000000000000000000" pitchFamily="2" charset="2"/>
              </a:rPr>
              <a:t>DOG </a:t>
            </a:r>
            <a:r>
              <a:rPr lang="ko-KR" altLang="en-US" dirty="0" smtClean="0">
                <a:sym typeface="Wingdings" panose="05000000000000000000" pitchFamily="2" charset="2"/>
              </a:rPr>
              <a:t>영상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중간에 끼인 세 장의 </a:t>
            </a:r>
            <a:r>
              <a:rPr lang="en-US" altLang="ko-KR" dirty="0" smtClean="0">
                <a:sym typeface="Wingdings" panose="05000000000000000000" pitchFamily="2" charset="2"/>
              </a:rPr>
              <a:t>DOG </a:t>
            </a:r>
            <a:r>
              <a:rPr lang="ko-KR" altLang="en-US" dirty="0" err="1" smtClean="0">
                <a:sym typeface="Wingdings" panose="05000000000000000000" pitchFamily="2" charset="2"/>
              </a:rPr>
              <a:t>맵에서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극점</a:t>
            </a:r>
            <a:r>
              <a:rPr lang="ko-KR" altLang="en-US" dirty="0" smtClean="0">
                <a:sym typeface="Wingdings" panose="05000000000000000000" pitchFamily="2" charset="2"/>
              </a:rPr>
              <a:t> 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주위 </a:t>
            </a:r>
            <a:r>
              <a:rPr lang="en-US" altLang="ko-KR" dirty="0" smtClean="0">
                <a:sym typeface="Wingdings" panose="05000000000000000000" pitchFamily="2" charset="2"/>
              </a:rPr>
              <a:t>26</a:t>
            </a:r>
            <a:r>
              <a:rPr lang="ko-KR" altLang="en-US" dirty="0" smtClean="0">
                <a:sym typeface="Wingdings" panose="05000000000000000000" pitchFamily="2" charset="2"/>
              </a:rPr>
              <a:t>개 이웃에 대해 최저 또는 최대인 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검출된 극점을 </a:t>
            </a:r>
            <a:r>
              <a:rPr lang="ko-KR" altLang="en-US" dirty="0" err="1" smtClean="0">
                <a:sym typeface="Wingdings" panose="05000000000000000000" pitchFamily="2" charset="2"/>
              </a:rPr>
              <a:t>키포인트라</a:t>
            </a:r>
            <a:r>
              <a:rPr lang="ko-KR" altLang="en-US" dirty="0" smtClean="0">
                <a:sym typeface="Wingdings" panose="05000000000000000000" pitchFamily="2" charset="2"/>
              </a:rPr>
              <a:t> 부름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4" y="3003612"/>
            <a:ext cx="5478962" cy="215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위치와 스케일 계산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키포인트는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sym typeface="Wingdings" panose="05000000000000000000" pitchFamily="2" charset="2"/>
              </a:rPr>
              <a:t>&gt; </a:t>
            </a:r>
            <a:r>
              <a:rPr lang="ko-KR" altLang="en-US" dirty="0" smtClean="0">
                <a:sym typeface="Wingdings" panose="05000000000000000000" pitchFamily="2" charset="2"/>
              </a:rPr>
              <a:t>정보를 가짐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옥타브 </a:t>
            </a:r>
            <a:r>
              <a:rPr lang="en-US" altLang="ko-KR" i="1" dirty="0" smtClean="0">
                <a:sym typeface="Wingdings" panose="05000000000000000000" pitchFamily="2" charset="2"/>
              </a:rPr>
              <a:t>o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i="1" dirty="0" err="1" smtClean="0"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번째 </a:t>
            </a:r>
            <a:r>
              <a:rPr lang="en-US" altLang="ko-KR" dirty="0" smtClean="0">
                <a:sym typeface="Wingdings" panose="05000000000000000000" pitchFamily="2" charset="2"/>
              </a:rPr>
              <a:t>DOG </a:t>
            </a:r>
            <a:r>
              <a:rPr lang="ko-KR" altLang="en-US" dirty="0" smtClean="0">
                <a:sym typeface="Wingdings" panose="05000000000000000000" pitchFamily="2" charset="2"/>
              </a:rPr>
              <a:t>영상의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검출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미세 조정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부분 </a:t>
            </a:r>
            <a:r>
              <a:rPr lang="ko-KR" altLang="en-US" dirty="0" err="1" smtClean="0">
                <a:sym typeface="Wingdings" panose="05000000000000000000" pitchFamily="2" charset="2"/>
              </a:rPr>
              <a:t>화소</a:t>
            </a:r>
            <a:r>
              <a:rPr lang="ko-KR" altLang="en-US" dirty="0" smtClean="0">
                <a:sym typeface="Wingdings" panose="05000000000000000000" pitchFamily="2" charset="2"/>
              </a:rPr>
              <a:t> 정밀도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거쳐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i="1" dirty="0" smtClean="0">
                <a:sym typeface="Wingdings" panose="05000000000000000000" pitchFamily="2" charset="2"/>
              </a:rPr>
              <a:t>y’,x’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i</a:t>
            </a:r>
            <a:r>
              <a:rPr lang="en-US" altLang="ko-KR" i="1" dirty="0" smtClean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&gt;</a:t>
            </a:r>
            <a:r>
              <a:rPr lang="ko-KR" altLang="en-US" dirty="0" smtClean="0">
                <a:sym typeface="Wingdings" panose="05000000000000000000" pitchFamily="2" charset="2"/>
              </a:rPr>
              <a:t>로 변환됨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위치와 스케일 계산 식 적용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공개 소프트웨어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David Lowe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Rob Hess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Andrea </a:t>
            </a:r>
            <a:r>
              <a:rPr lang="en-US" altLang="ko-KR" dirty="0" err="1" smtClean="0">
                <a:sym typeface="Wingdings" panose="05000000000000000000" pitchFamily="2" charset="2"/>
              </a:rPr>
              <a:t>Vedaldi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OpenCV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67" y="2588332"/>
            <a:ext cx="5913661" cy="67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4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지역 특징 검출의 기초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4.1.1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특징 검출의 역사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: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지역 특징의 대두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4.1.2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지역 특징의 성질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4.1.3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지역 특징 검출 원리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4.4.4 SURF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SURF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반복률</a:t>
            </a:r>
            <a:r>
              <a:rPr lang="ko-KR" altLang="en-US" dirty="0" smtClean="0">
                <a:sym typeface="Wingdings" panose="05000000000000000000" pitchFamily="2" charset="2"/>
              </a:rPr>
              <a:t> 희생 없이 </a:t>
            </a:r>
            <a:r>
              <a:rPr lang="en-US" altLang="ko-KR" dirty="0" smtClean="0">
                <a:sym typeface="Wingdings" panose="05000000000000000000" pitchFamily="2" charset="2"/>
              </a:rPr>
              <a:t>SIFT</a:t>
            </a:r>
            <a:r>
              <a:rPr lang="ko-KR" altLang="en-US" dirty="0" smtClean="0">
                <a:sym typeface="Wingdings" panose="05000000000000000000" pitchFamily="2" charset="2"/>
              </a:rPr>
              <a:t>보다 빠른 알고리즘 추구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헤시안의</a:t>
            </a:r>
            <a:r>
              <a:rPr lang="ko-KR" altLang="en-US" dirty="0" smtClean="0">
                <a:sym typeface="Wingdings" panose="05000000000000000000" pitchFamily="2" charset="2"/>
              </a:rPr>
              <a:t> 행렬식 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행렬식을 빠르게 계산하기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err="1" smtClean="0">
                <a:sym typeface="Wingdings" panose="05000000000000000000" pitchFamily="2" charset="2"/>
              </a:rPr>
              <a:t>d</a:t>
            </a:r>
            <a:r>
              <a:rPr lang="en-US" altLang="ko-KR" i="1" baseline="-25000" dirty="0" err="1" smtClean="0">
                <a:sym typeface="Wingdings" panose="05000000000000000000" pitchFamily="2" charset="2"/>
              </a:rPr>
              <a:t>yy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smtClean="0">
                <a:sym typeface="Wingdings" panose="05000000000000000000" pitchFamily="2" charset="2"/>
              </a:rPr>
              <a:t>d</a:t>
            </a:r>
            <a:r>
              <a:rPr lang="en-US" altLang="ko-KR" i="1" baseline="-25000" dirty="0" smtClean="0">
                <a:sym typeface="Wingdings" panose="05000000000000000000" pitchFamily="2" charset="2"/>
              </a:rPr>
              <a:t>xx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err="1" smtClean="0">
                <a:sym typeface="Wingdings" panose="05000000000000000000" pitchFamily="2" charset="2"/>
              </a:rPr>
              <a:t>d</a:t>
            </a:r>
            <a:r>
              <a:rPr lang="en-US" altLang="ko-KR" i="1" baseline="-25000" dirty="0" err="1" smtClean="0">
                <a:sym typeface="Wingdings" panose="05000000000000000000" pitchFamily="2" charset="2"/>
              </a:rPr>
              <a:t>yx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9*9 </a:t>
            </a:r>
            <a:r>
              <a:rPr lang="ko-KR" altLang="en-US" dirty="0" smtClean="0">
                <a:sym typeface="Wingdings" panose="05000000000000000000" pitchFamily="2" charset="2"/>
              </a:rPr>
              <a:t>마스크로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근사 </a:t>
            </a:r>
            <a:r>
              <a:rPr lang="ko-KR" altLang="en-US" dirty="0" smtClean="0">
                <a:sym typeface="Wingdings" panose="05000000000000000000" pitchFamily="2" charset="2"/>
              </a:rPr>
              <a:t>계산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마스크 계산은 적분 영상 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42963"/>
            <a:ext cx="6048672" cy="42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15" y="2708920"/>
            <a:ext cx="6327829" cy="58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81128"/>
            <a:ext cx="531154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98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4.4.4 SURF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SURF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스케일 공간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원본 영상은 그대로 둔 채 다중 스케일 마스크를 적용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옥타브 구성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첫 번째 옥타브</a:t>
            </a:r>
            <a:r>
              <a:rPr lang="en-US" altLang="ko-KR" dirty="0" smtClean="0">
                <a:sym typeface="Wingdings" panose="05000000000000000000" pitchFamily="2" charset="2"/>
              </a:rPr>
              <a:t> 9*9, 15*15, 21*21, 27*27 </a:t>
            </a:r>
            <a:r>
              <a:rPr lang="ko-KR" altLang="en-US" dirty="0" smtClean="0">
                <a:sym typeface="Wingdings" panose="05000000000000000000" pitchFamily="2" charset="2"/>
              </a:rPr>
              <a:t>마스크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적용 </a:t>
            </a:r>
            <a:r>
              <a:rPr lang="en-US" altLang="ko-KR" dirty="0" smtClean="0">
                <a:sym typeface="Wingdings" panose="05000000000000000000" pitchFamily="2" charset="2"/>
              </a:rPr>
              <a:t>(6</a:t>
            </a:r>
            <a:r>
              <a:rPr lang="ko-KR" altLang="en-US" dirty="0" smtClean="0">
                <a:sym typeface="Wingdings" panose="05000000000000000000" pitchFamily="2" charset="2"/>
              </a:rPr>
              <a:t>씩 증가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두 번째 옥타브 </a:t>
            </a:r>
            <a:r>
              <a:rPr lang="en-US" altLang="ko-KR" dirty="0" smtClean="0">
                <a:sym typeface="Wingdings" panose="05000000000000000000" pitchFamily="2" charset="2"/>
              </a:rPr>
              <a:t>15*15</a:t>
            </a:r>
            <a:r>
              <a:rPr lang="en-US" altLang="ko-KR" dirty="0">
                <a:sym typeface="Wingdings" panose="05000000000000000000" pitchFamily="2" charset="2"/>
              </a:rPr>
              <a:t>, 27*27, 39*39, </a:t>
            </a:r>
            <a:r>
              <a:rPr lang="en-US" altLang="ko-KR" dirty="0" smtClean="0">
                <a:sym typeface="Wingdings" panose="05000000000000000000" pitchFamily="2" charset="2"/>
              </a:rPr>
              <a:t>51*51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첫 번째 옥타브의 두 번째 마스크 </a:t>
            </a:r>
            <a:r>
              <a:rPr lang="en-US" altLang="ko-KR" dirty="0" smtClean="0">
                <a:sym typeface="Wingdings" panose="05000000000000000000" pitchFamily="2" charset="2"/>
              </a:rPr>
              <a:t>15*15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시작하고 </a:t>
            </a:r>
            <a:r>
              <a:rPr lang="en-US" altLang="ko-KR" dirty="0" smtClean="0">
                <a:sym typeface="Wingdings" panose="05000000000000000000" pitchFamily="2" charset="2"/>
              </a:rPr>
              <a:t>6</a:t>
            </a:r>
            <a:r>
              <a:rPr lang="ko-KR" altLang="en-US" dirty="0" smtClean="0">
                <a:sym typeface="Wingdings" panose="05000000000000000000" pitchFamily="2" charset="2"/>
              </a:rPr>
              <a:t>의 두 배인 </a:t>
            </a:r>
            <a:r>
              <a:rPr lang="en-US" altLang="ko-KR" dirty="0" smtClean="0">
                <a:sym typeface="Wingdings" panose="05000000000000000000" pitchFamily="2" charset="2"/>
              </a:rPr>
              <a:t>12</a:t>
            </a:r>
            <a:r>
              <a:rPr lang="ko-KR" altLang="en-US" dirty="0" smtClean="0">
                <a:sym typeface="Wingdings" panose="05000000000000000000" pitchFamily="2" charset="2"/>
              </a:rPr>
              <a:t>씩 증가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세 번째 옥타브</a:t>
            </a:r>
            <a:r>
              <a:rPr lang="en-US" altLang="ko-KR" dirty="0" smtClean="0">
                <a:sym typeface="Wingdings" panose="05000000000000000000" pitchFamily="2" charset="2"/>
              </a:rPr>
              <a:t> 27*27, 51*51, 75*75, 99*99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두 번째 옥타브의 </a:t>
            </a:r>
            <a:r>
              <a:rPr lang="ko-KR" altLang="en-US" dirty="0">
                <a:sym typeface="Wingdings" panose="05000000000000000000" pitchFamily="2" charset="2"/>
              </a:rPr>
              <a:t>두 번째 </a:t>
            </a:r>
            <a:r>
              <a:rPr lang="ko-KR" altLang="en-US" dirty="0" smtClean="0">
                <a:sym typeface="Wingdings" panose="05000000000000000000" pitchFamily="2" charset="2"/>
              </a:rPr>
              <a:t>마스크 </a:t>
            </a:r>
            <a:r>
              <a:rPr lang="en-US" altLang="ko-KR" dirty="0" smtClean="0">
                <a:sym typeface="Wingdings" panose="05000000000000000000" pitchFamily="2" charset="2"/>
              </a:rPr>
              <a:t>27*27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>
                <a:sym typeface="Wingdings" panose="05000000000000000000" pitchFamily="2" charset="2"/>
              </a:rPr>
              <a:t>시작하고 </a:t>
            </a:r>
            <a:r>
              <a:rPr lang="en-US" altLang="ko-KR" dirty="0" smtClean="0">
                <a:sym typeface="Wingdings" panose="05000000000000000000" pitchFamily="2" charset="2"/>
              </a:rPr>
              <a:t>12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ko-KR" altLang="en-US" dirty="0">
                <a:sym typeface="Wingdings" panose="05000000000000000000" pitchFamily="2" charset="2"/>
              </a:rPr>
              <a:t>두 배인 </a:t>
            </a:r>
            <a:r>
              <a:rPr lang="en-US" altLang="ko-KR" dirty="0" smtClean="0">
                <a:sym typeface="Wingdings" panose="05000000000000000000" pitchFamily="2" charset="2"/>
              </a:rPr>
              <a:t>24</a:t>
            </a:r>
            <a:r>
              <a:rPr lang="ko-KR" altLang="en-US" dirty="0" smtClean="0">
                <a:sym typeface="Wingdings" panose="05000000000000000000" pitchFamily="2" charset="2"/>
              </a:rPr>
              <a:t>씩 </a:t>
            </a:r>
            <a:r>
              <a:rPr lang="ko-KR" altLang="en-US" dirty="0">
                <a:sym typeface="Wingdings" panose="05000000000000000000" pitchFamily="2" charset="2"/>
              </a:rPr>
              <a:t>증가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81902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3568" y="5877272"/>
            <a:ext cx="5256584" cy="600303"/>
            <a:chOff x="611560" y="5412708"/>
            <a:chExt cx="6428964" cy="68058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5412708"/>
              <a:ext cx="55721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249" y="5807546"/>
              <a:ext cx="60102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42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4.4.4 SURF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지역 극점 검출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 번째 옥타브에서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중간에 끼인 </a:t>
            </a:r>
            <a:r>
              <a:rPr lang="en-US" altLang="ko-KR" dirty="0" smtClean="0">
                <a:sym typeface="Wingdings" panose="05000000000000000000" pitchFamily="2" charset="2"/>
              </a:rPr>
              <a:t>15*15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21*21</a:t>
            </a:r>
            <a:r>
              <a:rPr lang="ko-KR" altLang="en-US" dirty="0" smtClean="0">
                <a:sym typeface="Wingdings" panose="05000000000000000000" pitchFamily="2" charset="2"/>
              </a:rPr>
              <a:t>에서 지역 극점 검출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그림 </a:t>
            </a:r>
            <a:r>
              <a:rPr lang="en-US" altLang="ko-KR" dirty="0" smtClean="0">
                <a:sym typeface="Wingdings" panose="05000000000000000000" pitchFamily="2" charset="2"/>
              </a:rPr>
              <a:t>4-17)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번째 옥타브에서 중간에 끼인 </a:t>
            </a:r>
            <a:r>
              <a:rPr lang="en-US" altLang="ko-KR" dirty="0" smtClean="0">
                <a:sym typeface="Wingdings" panose="05000000000000000000" pitchFamily="2" charset="2"/>
              </a:rPr>
              <a:t>27*27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39*39</a:t>
            </a:r>
            <a:r>
              <a:rPr lang="ko-KR" altLang="en-US" dirty="0" smtClean="0">
                <a:sym typeface="Wingdings" panose="05000000000000000000" pitchFamily="2" charset="2"/>
              </a:rPr>
              <a:t>에서 지역 극점 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SURF</a:t>
            </a:r>
            <a:r>
              <a:rPr lang="ko-KR" altLang="en-US" dirty="0">
                <a:sym typeface="Wingdings" panose="05000000000000000000" pitchFamily="2" charset="2"/>
              </a:rPr>
              <a:t>의 속도 개선 보고</a:t>
            </a:r>
            <a:r>
              <a:rPr lang="en-US" altLang="ko-KR" dirty="0">
                <a:sym typeface="Wingdings" panose="05000000000000000000" pitchFamily="2" charset="2"/>
              </a:rPr>
              <a:t> [Bay2008]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800*640 </a:t>
            </a:r>
            <a:r>
              <a:rPr lang="ko-KR" altLang="en-US" dirty="0">
                <a:sym typeface="Wingdings" panose="05000000000000000000" pitchFamily="2" charset="2"/>
              </a:rPr>
              <a:t>영상에서 </a:t>
            </a:r>
            <a:r>
              <a:rPr lang="en-US" altLang="ko-KR" dirty="0">
                <a:sym typeface="Wingdings" panose="05000000000000000000" pitchFamily="2" charset="2"/>
              </a:rPr>
              <a:t>SURF 70ms, SIFT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400ms, </a:t>
            </a:r>
            <a:r>
              <a:rPr lang="ko-KR" altLang="en-US" dirty="0" err="1">
                <a:sym typeface="Wingdings" panose="05000000000000000000" pitchFamily="2" charset="2"/>
              </a:rPr>
              <a:t>해리스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라플라스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2100ms</a:t>
            </a: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556520"/>
            <a:ext cx="5883627" cy="23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7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4.4.5 </a:t>
            </a:r>
            <a:r>
              <a:rPr lang="ko-KR" altLang="en-US" smtClean="0"/>
              <a:t>지역 특징 검출 알고리즘의 특성 비교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튜토리얼</a:t>
            </a:r>
            <a:r>
              <a:rPr lang="ko-KR" altLang="en-US" dirty="0" smtClean="0">
                <a:sym typeface="Wingdings" panose="05000000000000000000" pitchFamily="2" charset="2"/>
              </a:rPr>
              <a:t> 논문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/>
              <a:t>[Tuytelaars2007] </a:t>
            </a:r>
            <a:r>
              <a:rPr lang="en-US" altLang="ko-KR" dirty="0" err="1" smtClean="0"/>
              <a:t>Tinne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Tuytelaars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Krystian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Mikolajczyk</a:t>
            </a:r>
            <a:r>
              <a:rPr lang="en-US" altLang="ko-KR" dirty="0" smtClean="0"/>
              <a:t>, “Local invariant feature detectors: a survey,” Foundations and Trends of Computer Graphics and Vision, Vol.3, No.3, pp.177-280.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성능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분석 논문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/>
              <a:t>[Schmid2000] Cordelia </a:t>
            </a:r>
            <a:r>
              <a:rPr lang="en-US" altLang="ko-KR" dirty="0" err="1" smtClean="0"/>
              <a:t>Schmid</a:t>
            </a:r>
            <a:r>
              <a:rPr lang="en-US" altLang="ko-KR" dirty="0" smtClean="0"/>
              <a:t>, et al., “Evaluation of interest point detectors,” International Journal of Computer Vision, Vol.37, No.2, pp.151-172.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[Mikolajczyk2005b] </a:t>
            </a:r>
            <a:r>
              <a:rPr lang="en-US" altLang="ko-KR" dirty="0" err="1" smtClean="0"/>
              <a:t>Krystian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Mikolajczyk</a:t>
            </a:r>
            <a:r>
              <a:rPr lang="en-US" altLang="ko-KR" dirty="0" smtClean="0"/>
              <a:t>, et al., “A Comparison of Affine Region Detectors,” International Journal of Computer Vision, Vol.65, No.1-2, pp.43-72.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[Miksik2012] </a:t>
            </a:r>
            <a:r>
              <a:rPr lang="en-US" altLang="ko-KR" dirty="0" err="1" smtClean="0"/>
              <a:t>Ondrej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Miksik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Krystian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Mikolajczyk</a:t>
            </a:r>
            <a:r>
              <a:rPr lang="en-US" altLang="ko-KR" dirty="0" smtClean="0"/>
              <a:t>, “Evaluation of local detectors and descriptors for fast feature matching,” International Conference on Pattern Recognition, pp.2681-2684.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[Aanes2012] Henrik </a:t>
            </a:r>
            <a:r>
              <a:rPr lang="en-US" altLang="ko-KR" dirty="0" err="1" smtClean="0"/>
              <a:t>Aanes</a:t>
            </a:r>
            <a:r>
              <a:rPr lang="en-US" altLang="ko-KR" dirty="0" smtClean="0"/>
              <a:t>, et al., “Interesting interest points,” International Journal of Computer Vision, Vol.97, pp.18-35.</a:t>
            </a:r>
            <a:endParaRPr lang="ko-KR" altLang="ko-KR" dirty="0" smtClean="0"/>
          </a:p>
          <a:p>
            <a:r>
              <a:rPr lang="ko-KR" altLang="en-US" dirty="0" smtClean="0">
                <a:sym typeface="Wingdings" panose="05000000000000000000" pitchFamily="2" charset="2"/>
              </a:rPr>
              <a:t>어떤 지역 특징을 선택해야 하나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손수 성능 실험을 수행하고 판단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[Tuytelaars2007, 7.1</a:t>
            </a:r>
            <a:r>
              <a:rPr lang="ko-KR" altLang="en-US" dirty="0" smtClean="0">
                <a:sym typeface="Wingdings" panose="05000000000000000000" pitchFamily="2" charset="2"/>
              </a:rPr>
              <a:t>절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지침 참조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127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4.1.1 </a:t>
            </a:r>
            <a:r>
              <a:rPr lang="ko-KR" altLang="en-US" dirty="0" smtClean="0"/>
              <a:t>특징 검출의 역사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지역 특징의 대두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무엇을 </a:t>
            </a:r>
            <a:r>
              <a:rPr lang="ko-KR" altLang="en-US" dirty="0" err="1" smtClean="0"/>
              <a:t>특징점으로</a:t>
            </a:r>
            <a:r>
              <a:rPr lang="ko-KR" altLang="en-US" dirty="0" smtClean="0"/>
              <a:t> 쓸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에지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에지 강도와 방향 정보만 가지므로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매칭에</a:t>
            </a:r>
            <a:r>
              <a:rPr lang="ko-KR" altLang="en-US" dirty="0" smtClean="0"/>
              <a:t> 참여하기에 턱없이 부족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다른 곳과 두드러지게 달라 풍부한 정보 추출 가능한 곳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토막에서 곡률이 큰 지점을 코너로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코너 검출</a:t>
            </a:r>
            <a:r>
              <a:rPr lang="en-US" altLang="ko-KR" dirty="0" smtClean="0"/>
              <a:t>, dominant point </a:t>
            </a:r>
            <a:r>
              <a:rPr lang="ko-KR" altLang="en-US" dirty="0" smtClean="0"/>
              <a:t>검출 등의 주제로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년대 왕성한 연구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90</a:t>
            </a:r>
            <a:r>
              <a:rPr lang="ko-KR" altLang="en-US" dirty="0" smtClean="0"/>
              <a:t>년대 소강 국면</a:t>
            </a:r>
            <a:r>
              <a:rPr lang="en-US" altLang="ko-KR" dirty="0" smtClean="0"/>
              <a:t>, 2000</a:t>
            </a:r>
            <a:r>
              <a:rPr lang="ko-KR" altLang="en-US" dirty="0" smtClean="0"/>
              <a:t>년대 사라짐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더 좋은 대안이 떠올랐기 때문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지역 특징</a:t>
            </a:r>
            <a:r>
              <a:rPr lang="ko-KR" altLang="en-US" dirty="0" smtClean="0"/>
              <a:t>이라는 새로운 물줄기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명암 영상에서 직접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의식 전환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코너의 물리적 의미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반복성</a:t>
            </a:r>
            <a:endParaRPr lang="en-US" altLang="ko-KR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72" y="2996952"/>
            <a:ext cx="1499192" cy="172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4.1.2 </a:t>
            </a:r>
            <a:r>
              <a:rPr lang="ko-KR" altLang="en-US" dirty="0" smtClean="0"/>
              <a:t>지역 특징의 성질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지역 특징</a:t>
            </a:r>
            <a:endParaRPr lang="en-US" altLang="ko-KR" dirty="0" smtClean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스케일</a:t>
            </a:r>
            <a:r>
              <a:rPr lang="en-US" altLang="ko-KR" dirty="0"/>
              <a:t>,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특징 벡터</a:t>
            </a:r>
            <a:r>
              <a:rPr lang="en-US" altLang="ko-KR" dirty="0" smtClean="0"/>
              <a:t>&gt;=((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),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,</a:t>
            </a:r>
            <a:r>
              <a:rPr lang="el-GR" altLang="ko-KR" i="1" dirty="0" smtClean="0">
                <a:latin typeface="맑은 고딕"/>
                <a:ea typeface="맑은 고딕"/>
              </a:rPr>
              <a:t>θ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latin typeface="맑은 고딕"/>
                <a:ea typeface="맑은 고딕"/>
              </a:rPr>
              <a:t>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 단계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위치와 스케일 알아냄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기술 단계</a:t>
            </a:r>
            <a:r>
              <a:rPr lang="en-US" altLang="ko-KR" dirty="0"/>
              <a:t>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방향과 특징 벡터 알아냄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지역 특징이 만족해야 할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분별력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적당한 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효율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이들 특성은 길항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응용에 따라 적절한 특징을 선택해야 함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72816"/>
            <a:ext cx="29622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2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4.1.3 </a:t>
            </a:r>
            <a:r>
              <a:rPr lang="ko-KR" altLang="en-US" dirty="0" smtClean="0"/>
              <a:t>지역 특징 검출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인지 실험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대응점을 찾기가 쉬운</a:t>
            </a:r>
            <a:r>
              <a:rPr lang="en-US" altLang="ko-KR" dirty="0" smtClean="0"/>
              <a:t>(</a:t>
            </a:r>
            <a:r>
              <a:rPr lang="ko-KR" altLang="en-US" dirty="0" smtClean="0"/>
              <a:t>좋은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점은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사람에게 쉬운 곳이 컴퓨터에게도 쉽다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좋은 정도를 어떻게 수량화할까</a:t>
            </a:r>
            <a:r>
              <a:rPr lang="en-US" altLang="ko-KR" dirty="0" smtClean="0"/>
              <a:t>?</a:t>
            </a:r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여러 방향으로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밝기 변화</a:t>
            </a:r>
            <a:r>
              <a:rPr lang="ko-KR" altLang="en-US" dirty="0" smtClean="0">
                <a:sym typeface="Wingdings" panose="05000000000000000000" pitchFamily="2" charset="2"/>
              </a:rPr>
              <a:t>가 나타나는 곳일수록 높은 점수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673307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0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이동과 회전에 불변한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앞 절에서 특징이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무엇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인지 공부하였다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어떻게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찾을 것인지 공부해보자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79512" y="2204864"/>
            <a:ext cx="4176464" cy="284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4.2.1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모라벡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 알고리즘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4.2.2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해리스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 코너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4.2.3 2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차 미분을 사용한 방법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4.2.4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슈산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348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인지 실험에 주목한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</a:t>
            </a:r>
            <a:r>
              <a:rPr lang="en-US" altLang="ko-KR" dirty="0" smtClean="0"/>
              <a:t>[Moravec80]</a:t>
            </a:r>
          </a:p>
          <a:p>
            <a:pPr lvl="1"/>
            <a:r>
              <a:rPr lang="ko-KR" altLang="en-US" dirty="0" err="1" smtClean="0"/>
              <a:t>제곱차의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합으로 밝기 변화 측정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47528"/>
            <a:ext cx="613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64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8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</TotalTime>
  <Words>1556</Words>
  <Application>Microsoft Office PowerPoint</Application>
  <PresentationFormat>화면 슬라이드 쇼(4:3)</PresentationFormat>
  <Paragraphs>488</Paragraphs>
  <Slides>43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굴림</vt:lpstr>
      <vt:lpstr>Arial</vt:lpstr>
      <vt:lpstr>나눔손글씨 펜 OTF</vt:lpstr>
      <vt:lpstr>나눔손글씨 펜</vt:lpstr>
      <vt:lpstr>HY견고딕</vt:lpstr>
      <vt:lpstr>맑은 고딕</vt:lpstr>
      <vt:lpstr>Wingdings</vt:lpstr>
      <vt:lpstr>Tahoma</vt:lpstr>
      <vt:lpstr>1_Office 테마</vt:lpstr>
      <vt:lpstr>4장. 지역 특징 검출</vt:lpstr>
      <vt:lpstr>PREVIEW</vt:lpstr>
      <vt:lpstr>PowerPoint 프레젠테이션</vt:lpstr>
      <vt:lpstr>4.1 지역 특징 검출의 기초 </vt:lpstr>
      <vt:lpstr>4.1.1 특징 검출의 역사: 지역 특징의 대두</vt:lpstr>
      <vt:lpstr>4.1.2 지역 특징의 성질</vt:lpstr>
      <vt:lpstr>4.1.3 지역 특징 검출 원리</vt:lpstr>
      <vt:lpstr>4.2 이동과 회전에 불변한 특징점 검출 </vt:lpstr>
      <vt:lpstr>4.2.1 모라벡 알고리즘</vt:lpstr>
      <vt:lpstr>4.2.1 모라벡 알고리즘</vt:lpstr>
      <vt:lpstr>4.2.1 모라벡 알고리즘</vt:lpstr>
      <vt:lpstr>4.2.1 모라벡 알고리즘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4.2.3 2차 미분을 사용한 방법</vt:lpstr>
      <vt:lpstr>4.2.4 슈산</vt:lpstr>
      <vt:lpstr>4.3 위치 찾기 알고리즘 </vt:lpstr>
      <vt:lpstr>4.3 위치 찾기 알고리즘 </vt:lpstr>
      <vt:lpstr>4.3 위치 찾기 알고리즘 </vt:lpstr>
      <vt:lpstr>4.3 위치 찾기 알고리즘 </vt:lpstr>
      <vt:lpstr>4.3 위치 찾기 알고리즘 </vt:lpstr>
      <vt:lpstr>4.4 스케일에 불변한 특징점 검출 </vt:lpstr>
      <vt:lpstr>4.4.1 스케일 공간 </vt:lpstr>
      <vt:lpstr>4.4.1 스케일 공간 </vt:lpstr>
      <vt:lpstr>4.4.1 스케일 공간 </vt:lpstr>
      <vt:lpstr>4.4.1 스케일 공간 </vt:lpstr>
      <vt:lpstr>4.4.2 해리스 라플라스 특징 검출 </vt:lpstr>
      <vt:lpstr>4.4.2 해리스 라플라스 특징 검출 </vt:lpstr>
      <vt:lpstr>4.4.3 SIFT 검출 </vt:lpstr>
      <vt:lpstr>4.4.3 SIFT 검출 </vt:lpstr>
      <vt:lpstr>4.4.3 SIFT 검출 </vt:lpstr>
      <vt:lpstr>4.4.3 SIFT 검출 </vt:lpstr>
      <vt:lpstr>4.4.3 SIFT 검출 </vt:lpstr>
      <vt:lpstr>4.4.4 SURF 검출 </vt:lpstr>
      <vt:lpstr>4.4.4 SURF 검출 </vt:lpstr>
      <vt:lpstr>4.4.4 SURF 검출 </vt:lpstr>
      <vt:lpstr>4.4.5 지역 특징 검출 알고리즘의 특성 비교 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admin</cp:lastModifiedBy>
  <cp:revision>117</cp:revision>
  <dcterms:created xsi:type="dcterms:W3CDTF">2006-10-05T04:04:58Z</dcterms:created>
  <dcterms:modified xsi:type="dcterms:W3CDTF">2019-02-26T07:31:39Z</dcterms:modified>
</cp:coreProperties>
</file>